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4" r:id="rId2"/>
  </p:sldMasterIdLst>
  <p:notesMasterIdLst>
    <p:notesMasterId r:id="rId58"/>
  </p:notesMasterIdLst>
  <p:handoutMasterIdLst>
    <p:handoutMasterId r:id="rId59"/>
  </p:handoutMasterIdLst>
  <p:sldIdLst>
    <p:sldId id="451" r:id="rId3"/>
    <p:sldId id="326" r:id="rId4"/>
    <p:sldId id="339" r:id="rId5"/>
    <p:sldId id="258" r:id="rId6"/>
    <p:sldId id="257" r:id="rId7"/>
    <p:sldId id="265" r:id="rId8"/>
    <p:sldId id="328" r:id="rId9"/>
    <p:sldId id="440" r:id="rId10"/>
    <p:sldId id="448" r:id="rId11"/>
    <p:sldId id="327" r:id="rId12"/>
    <p:sldId id="308" r:id="rId13"/>
    <p:sldId id="429" r:id="rId14"/>
    <p:sldId id="452" r:id="rId15"/>
    <p:sldId id="270" r:id="rId16"/>
    <p:sldId id="276" r:id="rId17"/>
    <p:sldId id="341" r:id="rId18"/>
    <p:sldId id="430" r:id="rId19"/>
    <p:sldId id="289" r:id="rId20"/>
    <p:sldId id="288" r:id="rId21"/>
    <p:sldId id="286" r:id="rId22"/>
    <p:sldId id="291" r:id="rId23"/>
    <p:sldId id="292" r:id="rId24"/>
    <p:sldId id="293" r:id="rId25"/>
    <p:sldId id="331" r:id="rId26"/>
    <p:sldId id="432" r:id="rId27"/>
    <p:sldId id="443" r:id="rId28"/>
    <p:sldId id="444" r:id="rId29"/>
    <p:sldId id="445" r:id="rId30"/>
    <p:sldId id="418" r:id="rId31"/>
    <p:sldId id="427" r:id="rId32"/>
    <p:sldId id="449" r:id="rId33"/>
    <p:sldId id="450" r:id="rId34"/>
    <p:sldId id="428" r:id="rId35"/>
    <p:sldId id="426" r:id="rId36"/>
    <p:sldId id="453" r:id="rId37"/>
    <p:sldId id="417" r:id="rId38"/>
    <p:sldId id="415" r:id="rId39"/>
    <p:sldId id="416" r:id="rId40"/>
    <p:sldId id="441" r:id="rId41"/>
    <p:sldId id="442" r:id="rId42"/>
    <p:sldId id="342" r:id="rId43"/>
    <p:sldId id="422" r:id="rId44"/>
    <p:sldId id="423" r:id="rId45"/>
    <p:sldId id="424" r:id="rId46"/>
    <p:sldId id="420" r:id="rId47"/>
    <p:sldId id="447" r:id="rId48"/>
    <p:sldId id="419" r:id="rId49"/>
    <p:sldId id="421" r:id="rId50"/>
    <p:sldId id="446" r:id="rId51"/>
    <p:sldId id="337" r:id="rId52"/>
    <p:sldId id="334" r:id="rId53"/>
    <p:sldId id="336" r:id="rId54"/>
    <p:sldId id="439" r:id="rId55"/>
    <p:sldId id="414" r:id="rId56"/>
    <p:sldId id="413" r:id="rId5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08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9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6782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686779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9783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2313352"/>
            <a:ext cx="6867795" cy="3568307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60" y="1659462"/>
            <a:ext cx="68771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12">
                <a:latin typeface="+mj-lt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61" y="1393586"/>
            <a:ext cx="6535776" cy="2658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512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31119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213431" y="1"/>
            <a:ext cx="3307048" cy="58366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6237" y="345010"/>
            <a:ext cx="2795413" cy="5491648"/>
          </a:xfrm>
          <a:prstGeom prst="rect">
            <a:avLst/>
          </a:prstGeom>
        </p:spPr>
        <p:txBody>
          <a:bodyPr>
            <a:normAutofit/>
          </a:bodyPr>
          <a:lstStyle>
            <a:lvl1pPr marL="216004" indent="-216004">
              <a:buFontTx/>
              <a:buBlip>
                <a:blip r:embed="rId2"/>
              </a:buBlip>
              <a:defRPr sz="1890"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701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701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345010"/>
            <a:ext cx="7309580" cy="760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07485"/>
            <a:ext cx="7329080" cy="4629172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2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0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2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90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>
                <a:latin typeface="+mj-lt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9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rm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97708" y="933025"/>
            <a:ext cx="5829246" cy="4864350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21080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" y="6006163"/>
            <a:ext cx="3888165" cy="34500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3" y="0"/>
            <a:ext cx="3888165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88166" cy="648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53199" y="597193"/>
            <a:ext cx="3036834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4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701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07697" y="4150813"/>
            <a:ext cx="384016" cy="32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52458" y="4130747"/>
            <a:ext cx="456019" cy="384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95697" y="1991426"/>
            <a:ext cx="408017" cy="408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12460" y="1961425"/>
            <a:ext cx="336014" cy="468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4803713" y="2020940"/>
            <a:ext cx="291075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4803713" y="4138325"/>
            <a:ext cx="2828607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224853" y="2020940"/>
            <a:ext cx="3136261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224854" y="4148260"/>
            <a:ext cx="2533343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336110" y="322156"/>
            <a:ext cx="6410546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536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95" y="5956581"/>
            <a:ext cx="896717" cy="401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695" y="6039570"/>
            <a:ext cx="657171" cy="3450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394" y="6116851"/>
            <a:ext cx="778084" cy="116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60" y="6023346"/>
            <a:ext cx="558971" cy="3240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542" y="6057904"/>
            <a:ext cx="727283" cy="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419"/>
            <a:ext cx="11520488" cy="5335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2991591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1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4795899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600204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03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404512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78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25" y="1060598"/>
            <a:ext cx="9454115" cy="5082785"/>
          </a:xfrm>
          <a:prstGeom prst="rect">
            <a:avLst/>
          </a:prstGeom>
        </p:spPr>
        <p:txBody>
          <a:bodyPr vert="horz"/>
          <a:lstStyle>
            <a:lvl1pPr marL="431998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1pPr>
            <a:lvl2pPr marL="937996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2pPr>
            <a:lvl3pPr marL="1367992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3pPr>
            <a:lvl4pPr marL="1873990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4pPr>
            <a:lvl5pPr marL="2303987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7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642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1520488" cy="6474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792033" y="6076879"/>
            <a:ext cx="3584584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6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426264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1520488" cy="237306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33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4176" y="2850963"/>
            <a:ext cx="3270139" cy="30127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5220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33134" y="2492015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1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104177" y="2518259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499569" y="2492015"/>
            <a:ext cx="870175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05480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5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4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5602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703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5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8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646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34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6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1520484" cy="648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25" y="432012"/>
            <a:ext cx="10464443" cy="223206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5669"/>
              </a:lnSpc>
              <a:defRPr sz="5039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6024" y="3456093"/>
            <a:ext cx="3840163" cy="360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701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31998" indent="0">
              <a:buNone/>
              <a:defRPr sz="1512" b="1">
                <a:latin typeface="Arial" pitchFamily="34" charset="0"/>
                <a:cs typeface="Arial" pitchFamily="34" charset="0"/>
              </a:defRPr>
            </a:lvl2pPr>
            <a:lvl3pPr marL="863995" indent="0">
              <a:buNone/>
              <a:defRPr sz="1323" b="1">
                <a:latin typeface="Arial" pitchFamily="34" charset="0"/>
                <a:cs typeface="Arial" pitchFamily="34" charset="0"/>
              </a:defRPr>
            </a:lvl3pPr>
            <a:lvl4pPr marL="1295993" indent="0">
              <a:buNone/>
              <a:defRPr sz="1134" b="1">
                <a:latin typeface="Arial" pitchFamily="34" charset="0"/>
                <a:cs typeface="Arial" pitchFamily="34" charset="0"/>
              </a:defRPr>
            </a:lvl4pPr>
            <a:lvl5pPr marL="1727990" indent="0">
              <a:buNone/>
              <a:defRPr sz="1134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15894168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61152"/>
            <a:ext cx="9955921" cy="4536504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450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1886"/>
            <a:ext cx="9955921" cy="4525771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5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13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14726"/>
            <a:ext cx="7004542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9921167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83032" y="126003"/>
            <a:ext cx="5616238" cy="561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1" y="738020"/>
            <a:ext cx="65357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483020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75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218220"/>
            <a:ext cx="9936420" cy="461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6004" lvl="0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48012" lvl="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080021" lvl="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512029" lvl="3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944037" lvl="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2033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93" y="6006163"/>
            <a:ext cx="4692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12" r:id="rId32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lang="en-US" sz="2646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2268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520488" cy="72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5" y="792023"/>
            <a:ext cx="10368439" cy="499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 ftr="0" dt="0"/>
  <p:txStyles>
    <p:titleStyle>
      <a:lvl1pPr algn="l" defTabSz="432008" rtl="0" eaLnBrk="1" latinLnBrk="0" hangingPunct="1">
        <a:spcBef>
          <a:spcPct val="0"/>
        </a:spcBef>
        <a:buNone/>
        <a:defRPr sz="3402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24006" indent="-324006" algn="l" defTabSz="432008" rtl="0" eaLnBrk="1" latinLnBrk="0" hangingPunct="1">
        <a:spcBef>
          <a:spcPct val="20000"/>
        </a:spcBef>
        <a:buFont typeface="Wingdings" charset="2"/>
        <a:buChar char="§"/>
        <a:defRPr sz="2835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02013" indent="-270005" algn="l" defTabSz="432008" rtl="0" eaLnBrk="1" latinLnBrk="0" hangingPunct="1">
        <a:spcBef>
          <a:spcPct val="20000"/>
        </a:spcBef>
        <a:buFont typeface="Wingdings" charset="2"/>
        <a:buChar char="§"/>
        <a:defRPr sz="2457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80021" indent="-216004" algn="l" defTabSz="432008" rtl="0" eaLnBrk="1" latinLnBrk="0" hangingPunct="1">
        <a:spcBef>
          <a:spcPct val="20000"/>
        </a:spcBef>
        <a:buFont typeface="Wingdings" charset="2"/>
        <a:buChar char="§"/>
        <a:defRPr sz="2079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12029" indent="-216004" algn="l" defTabSz="432008" rtl="0" eaLnBrk="1" latinLnBrk="0" hangingPunct="1">
        <a:spcBef>
          <a:spcPct val="20000"/>
        </a:spcBef>
        <a:buFont typeface="Wingdings" charset="2"/>
        <a:buChar char="§"/>
        <a:defRPr sz="189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944037" indent="-216004" algn="l" defTabSz="432008" rtl="0" eaLnBrk="1" latinLnBrk="0" hangingPunct="1">
        <a:spcBef>
          <a:spcPct val="20000"/>
        </a:spcBef>
        <a:buFont typeface="Wingdings" charset="2"/>
        <a:buChar char="§"/>
        <a:defRPr sz="170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376046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grate-your-databases-to-a-fully-managed-service-with-azure-sql-database-managed-instanc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4/sql-server-2019-preview-combines-sql-server-and-apache-spark-to-create-a-unified-data-platfor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loudblogs.microsoft.com/sqlserver/2018/09/25/introducing-microsoft-sql-server-2019-big-data-clusters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tutorial-deploy-ssis-packages-azure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intelligent-query-processing?view=sql-server-ver15#batch-mode-on-rowstore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qlserverstorageengine/2018/07/16/public-preview-of-table-variable-deferred-compilation-in-azure-sql-database/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What’s New in SQL Server 2019?</a:t>
            </a:r>
            <a:endParaRPr lang="en-US" sz="9600" b="1" dirty="0">
              <a:solidFill>
                <a:schemeClr val="bg1"/>
              </a:solidFill>
              <a:latin typeface="Geogrotesque"/>
              <a:ea typeface="Geogrotesque" charset="0"/>
              <a:cs typeface="Geo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7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Summary of Changes in SQL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B0AC4-F85C-4550-BF54-58E2A17849BD}"/>
              </a:ext>
            </a:extLst>
          </p:cNvPr>
          <p:cNvSpPr/>
          <p:nvPr/>
        </p:nvSpPr>
        <p:spPr>
          <a:xfrm>
            <a:off x="211569" y="1080363"/>
            <a:ext cx="11128648" cy="763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v1.0 of Big Data Clusters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TDE now Standard Edition!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New features in “Intelligent Query Processing” umbrella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Accelerated Database Recovery (ADR)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Major performance boosts: Scalar UDF in-lining (automatic!), </a:t>
            </a:r>
            <a:r>
              <a:rPr lang="en-US" sz="3000" dirty="0" err="1"/>
              <a:t>TempDB</a:t>
            </a:r>
            <a:r>
              <a:rPr lang="en-US" sz="3000" dirty="0"/>
              <a:t> metadata in memory, Accelerated Database Recovery (ADR), OPTIMIZE_FOR_SEQUENTIAL_KEY, more!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Quality of Life improvement: specific string truncation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113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IT Leadership: Need to Know Changes</a:t>
            </a:r>
          </a:p>
        </p:txBody>
      </p:sp>
    </p:spTree>
    <p:extLst>
      <p:ext uri="{BB962C8B-B14F-4D97-AF65-F5344CB8AC3E}">
        <p14:creationId xmlns:p14="http://schemas.microsoft.com/office/powerpoint/2010/main" val="4785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72AD7-08D4-495A-8F7C-24918BD73F34}"/>
              </a:ext>
            </a:extLst>
          </p:cNvPr>
          <p:cNvSpPr/>
          <p:nvPr/>
        </p:nvSpPr>
        <p:spPr>
          <a:xfrm>
            <a:off x="118053" y="5964344"/>
            <a:ext cx="7742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https://cloudblogs.microsoft.com/sqlserver/2018/09/26/sql-server-2019-celebrating-25-years-of-sql-server-database-engine-and-the-path-forward/</a:t>
            </a:r>
            <a:endParaRPr lang="en-US" sz="1200" dirty="0"/>
          </a:p>
        </p:txBody>
      </p:sp>
      <p:pic>
        <p:nvPicPr>
          <p:cNvPr id="3076" name="Picture 4" descr="Image result for microsoft sql 2019 site:microsoft.com&quot;">
            <a:extLst>
              <a:ext uri="{FF2B5EF4-FFF2-40B4-BE49-F238E27FC236}">
                <a16:creationId xmlns:a16="http://schemas.microsoft.com/office/drawing/2014/main" id="{2BBABFD7-964A-41A5-98B7-CB20585B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05" y="942255"/>
            <a:ext cx="5663278" cy="49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63BF-1591-4C7E-A90A-7716B1F5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0" y="1180842"/>
            <a:ext cx="11209027" cy="307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F51623-B7AE-4C96-A95F-F064FFBEEEB2}"/>
              </a:ext>
            </a:extLst>
          </p:cNvPr>
          <p:cNvSpPr/>
          <p:nvPr/>
        </p:nvSpPr>
        <p:spPr>
          <a:xfrm>
            <a:off x="81107" y="6119812"/>
            <a:ext cx="78067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https://azure.microsoft.com/en-us/blog/migrate-your-databases-to-a-fully-managed-service-with-azure-sql-database-managed-instance/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CBB6B-C96C-4135-9CF8-90CA8F1D4B29}"/>
              </a:ext>
            </a:extLst>
          </p:cNvPr>
          <p:cNvSpPr txBox="1"/>
          <p:nvPr/>
        </p:nvSpPr>
        <p:spPr>
          <a:xfrm>
            <a:off x="255241" y="4856419"/>
            <a:ext cx="1090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soon with Azure Arc: Run Azure SQL Database on-prem!</a:t>
            </a:r>
          </a:p>
          <a:p>
            <a:r>
              <a:rPr lang="en-US" sz="3200" dirty="0"/>
              <a:t>Azure Arc: hybrid </a:t>
            </a:r>
            <a:r>
              <a:rPr lang="en-US" sz="3200" dirty="0" err="1"/>
              <a:t>cloud+on-prem</a:t>
            </a:r>
            <a:r>
              <a:rPr lang="en-US" sz="3200" dirty="0"/>
              <a:t> management for Azure</a:t>
            </a:r>
          </a:p>
        </p:txBody>
      </p:sp>
    </p:spTree>
    <p:extLst>
      <p:ext uri="{BB962C8B-B14F-4D97-AF65-F5344CB8AC3E}">
        <p14:creationId xmlns:p14="http://schemas.microsoft.com/office/powerpoint/2010/main" val="289001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akeuseof.com/wp-content/uploads/2013/07/redhat-670x335.jpg">
            <a:extLst>
              <a:ext uri="{FF2B5EF4-FFF2-40B4-BE49-F238E27FC236}">
                <a16:creationId xmlns:a16="http://schemas.microsoft.com/office/drawing/2014/main" id="{E344206C-18D1-46F3-8AE9-EB8988DF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08" y="1"/>
            <a:ext cx="3413979" cy="17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 Hat Enterprise (RHEL) preferred, </a:t>
            </a:r>
            <a:br>
              <a:rPr lang="en-US" sz="3600" dirty="0"/>
            </a:br>
            <a:r>
              <a:rPr lang="en-US" sz="3600" dirty="0"/>
              <a:t>	also Ubuntu, SUSE Linux Enterprise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 for integrated Active Directory auth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Linux cluster managers like Pacemaker can be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Almost fully-featured SQL Server on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2019: Support for replication, MSDTC, CDC</a:t>
            </a:r>
          </a:p>
        </p:txBody>
      </p:sp>
    </p:spTree>
    <p:extLst>
      <p:ext uri="{BB962C8B-B14F-4D97-AF65-F5344CB8AC3E}">
        <p14:creationId xmlns:p14="http://schemas.microsoft.com/office/powerpoint/2010/main" val="358915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SQL Server “mssql-server” installs on Linux, but SSMS won’t.</a:t>
            </a:r>
          </a:p>
          <a:p>
            <a:br>
              <a:rPr lang="en-US" sz="3200" dirty="0"/>
            </a:br>
            <a:r>
              <a:rPr lang="en-US" sz="3200" dirty="0"/>
              <a:t>Options for tooling on Linux: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Install </a:t>
            </a:r>
            <a:r>
              <a:rPr lang="en-US" sz="3200" b="1" dirty="0"/>
              <a:t>SSMS</a:t>
            </a:r>
            <a:r>
              <a:rPr lang="en-US" sz="3200" dirty="0"/>
              <a:t> on Windows, manage SQL on Linux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mssql-tools</a:t>
            </a:r>
            <a:r>
              <a:rPr lang="en-US" sz="3200" dirty="0"/>
              <a:t>” installs command-line tools </a:t>
            </a:r>
            <a:r>
              <a:rPr lang="en-US" sz="3200" dirty="0" err="1"/>
              <a:t>Sqlcmd</a:t>
            </a:r>
            <a:r>
              <a:rPr lang="en-US" sz="3200" dirty="0"/>
              <a:t>, bcp, drivers and more on Linux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Azure Data Studio </a:t>
            </a:r>
            <a:r>
              <a:rPr lang="en-US" sz="3200" dirty="0"/>
              <a:t>– cross-platform SQL management software that is, based Visual Studio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Third 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23363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211569" y="1080363"/>
            <a:ext cx="1112864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The entire data lake within SQL Server 2019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5B7A7-715A-4A49-A951-A381A120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1779209"/>
            <a:ext cx="9626138" cy="40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A99C5-4B23-4AA3-B491-EAEFBFDF734E}"/>
              </a:ext>
            </a:extLst>
          </p:cNvPr>
          <p:cNvSpPr/>
          <p:nvPr/>
        </p:nvSpPr>
        <p:spPr>
          <a:xfrm>
            <a:off x="1017674" y="5888979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https://cloudblogs.microsoft.com/sqlserver/2018/09/24/sql-server-2019-preview-combines-sql-server-and-apache-spark-to-create-a-unified-data-platform/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3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8" y="1382945"/>
            <a:ext cx="42689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Query external,</a:t>
            </a:r>
            <a:br>
              <a:rPr lang="en-US" sz="3200" dirty="0"/>
            </a:br>
            <a:r>
              <a:rPr lang="en-US" sz="3200" dirty="0"/>
              <a:t>non-Microsoft, non-relational with </a:t>
            </a:r>
            <a:r>
              <a:rPr lang="en-US" sz="3200" dirty="0" err="1"/>
              <a:t>PolyBase</a:t>
            </a:r>
            <a:r>
              <a:rPr lang="en-US" sz="3200" dirty="0"/>
              <a:t> External Tables aka “Data Virtualization”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That’s right, query Oracle with T-SQL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5D4E-9EAF-4FC5-9E10-1C095F0AE2D8}"/>
              </a:ext>
            </a:extLst>
          </p:cNvPr>
          <p:cNvSpPr/>
          <p:nvPr/>
        </p:nvSpPr>
        <p:spPr>
          <a:xfrm>
            <a:off x="2207491" y="6104456"/>
            <a:ext cx="66127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https://cloudblogs.microsoft.com/sqlserver/2018/09/25/introducing-microsoft-sql-server-2019-big-data-clusters/</a:t>
            </a:r>
            <a:endParaRPr lang="en-US" sz="1000" dirty="0"/>
          </a:p>
        </p:txBody>
      </p:sp>
      <p:pic>
        <p:nvPicPr>
          <p:cNvPr id="4100" name="Picture 4" descr="Image result for microsoft sql &quot;2019&quot; site:microsoft.com&quot;">
            <a:extLst>
              <a:ext uri="{FF2B5EF4-FFF2-40B4-BE49-F238E27FC236}">
                <a16:creationId xmlns:a16="http://schemas.microsoft.com/office/drawing/2014/main" id="{B236EB28-D5FA-4C83-B737-AF7DDD5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4" y="1087524"/>
            <a:ext cx="6886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42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dirty="0" err="1"/>
              <a:t>PolyBase</a:t>
            </a:r>
            <a:r>
              <a:rPr lang="en-US" sz="3600" dirty="0"/>
              <a:t> Query Engine makes it possible to query </a:t>
            </a:r>
            <a:r>
              <a:rPr lang="en-US" sz="3600" b="1" dirty="0"/>
              <a:t>Hadoop nonrelational data </a:t>
            </a:r>
            <a:r>
              <a:rPr lang="en-US" sz="3600" dirty="0"/>
              <a:t>or </a:t>
            </a:r>
            <a:r>
              <a:rPr lang="en-US" sz="3600" b="1" dirty="0"/>
              <a:t>Azure Blob Storage files </a:t>
            </a:r>
            <a:r>
              <a:rPr lang="en-US" sz="3600" dirty="0"/>
              <a:t>using T-SQL, by creating EXTERNAL tables in SQL Server connected directly on Azure Storage, Oracle, Teradata, Hadoop, MongoDB, much more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Superior alternative to Linked Servers, OPENDATASOURCE, or heterogenous replication.</a:t>
            </a:r>
          </a:p>
        </p:txBody>
      </p:sp>
    </p:spTree>
    <p:extLst>
      <p:ext uri="{BB962C8B-B14F-4D97-AF65-F5344CB8AC3E}">
        <p14:creationId xmlns:p14="http://schemas.microsoft.com/office/powerpoint/2010/main" val="400047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Machine Learning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2016- “R Services” supported R</a:t>
            </a:r>
          </a:p>
          <a:p>
            <a:r>
              <a:rPr lang="en-US" sz="3200" dirty="0"/>
              <a:t>2017- Now “Machine Learning Services”, supports R + Python</a:t>
            </a:r>
          </a:p>
          <a:p>
            <a:r>
              <a:rPr lang="en-US" sz="3200" dirty="0"/>
              <a:t>2019- New features added, including support for external libraries, SQL Server on Linux, clustered service support</a:t>
            </a:r>
          </a:p>
          <a:p>
            <a:endParaRPr lang="en-US" sz="3200" dirty="0"/>
          </a:p>
          <a:p>
            <a:r>
              <a:rPr lang="en-US" sz="3200" dirty="0"/>
              <a:t>You can install R and/or Python depending on requirements.</a:t>
            </a:r>
          </a:p>
          <a:p>
            <a:r>
              <a:rPr lang="en-US" sz="3200" dirty="0"/>
              <a:t>What’s more, you can install these ML services directly in the Database Engine (in-database as a service called </a:t>
            </a:r>
            <a:r>
              <a:rPr lang="en-US" sz="3200" dirty="0" err="1"/>
              <a:t>LaunchPad</a:t>
            </a:r>
            <a:r>
              <a:rPr lang="en-US" sz="3200" dirty="0"/>
              <a:t>) </a:t>
            </a:r>
          </a:p>
          <a:p>
            <a:r>
              <a:rPr lang="en-US" sz="3200" dirty="0"/>
              <a:t>or as standalone components without a SQL Server.</a:t>
            </a:r>
          </a:p>
        </p:txBody>
      </p:sp>
    </p:spTree>
    <p:extLst>
      <p:ext uri="{BB962C8B-B14F-4D97-AF65-F5344CB8AC3E}">
        <p14:creationId xmlns:p14="http://schemas.microsoft.com/office/powerpoint/2010/main" val="15705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Geogrotesque"/>
                <a:ea typeface="Geogrotesque" charset="0"/>
                <a:cs typeface="Geogrotesque" charset="0"/>
              </a:rPr>
              <a:t>The Business Case for SQL Server 2019</a:t>
            </a:r>
          </a:p>
        </p:txBody>
      </p:sp>
    </p:spTree>
    <p:extLst>
      <p:ext uri="{BB962C8B-B14F-4D97-AF65-F5344CB8AC3E}">
        <p14:creationId xmlns:p14="http://schemas.microsoft.com/office/powerpoint/2010/main" val="18827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Graph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96714" y="1119428"/>
            <a:ext cx="1112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New to SQL 2017, improving in SQL 2019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Competing with Neo4j or Gremlin (also the </a:t>
            </a:r>
            <a:r>
              <a:rPr lang="en-US" sz="2800" dirty="0" err="1"/>
              <a:t>CosmosDB</a:t>
            </a:r>
            <a:r>
              <a:rPr lang="en-US" sz="2800" dirty="0"/>
              <a:t> Gremlin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 is often associated with networks, such as social networks. Graphs data structures consist of </a:t>
            </a:r>
            <a:r>
              <a:rPr lang="en-US" sz="2800" i="1" dirty="0"/>
              <a:t>nodes </a:t>
            </a:r>
            <a:r>
              <a:rPr lang="en-US" sz="2800" dirty="0"/>
              <a:t>and </a:t>
            </a:r>
            <a:r>
              <a:rPr lang="en-US" sz="2800" i="1" dirty="0"/>
              <a:t>edges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Nodes are also referred to as </a:t>
            </a:r>
            <a:r>
              <a:rPr lang="en-US" sz="2800" i="1" dirty="0"/>
              <a:t>vertices</a:t>
            </a:r>
            <a:r>
              <a:rPr lang="en-US" sz="2800" dirty="0"/>
              <a:t>, and edges as </a:t>
            </a:r>
            <a:r>
              <a:rPr lang="en-US" sz="2800" i="1" dirty="0"/>
              <a:t>relationships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graph-specific syntax in SQL 2019, integration with Merge syntax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highly interconnected data with many many-to-many relationships (think IMDB)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data can be served with a special </a:t>
            </a:r>
            <a:r>
              <a:rPr lang="en-US" sz="2800" i="1" dirty="0" err="1"/>
              <a:t>hierarchyid</a:t>
            </a:r>
            <a:r>
              <a:rPr lang="en-US" sz="2800" i="1" dirty="0"/>
              <a:t> </a:t>
            </a:r>
            <a:r>
              <a:rPr lang="en-US" sz="2800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118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Columnstore indexes aren’t new, around since SQL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a </a:t>
            </a:r>
            <a:r>
              <a:rPr lang="en-US" sz="3200" dirty="0" err="1"/>
              <a:t>B+tree</a:t>
            </a:r>
            <a:r>
              <a:rPr lang="en-US" sz="3200" dirty="0"/>
              <a:t>; compressed columnar data (disk and memory).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create “nonclustered” or “clustered” Columnstore indexes, though these are in name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only have one Columnstore index per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Writeable as of SQL 2016. Prior, </a:t>
            </a:r>
            <a:r>
              <a:rPr lang="en-US" sz="3200" dirty="0" err="1"/>
              <a:t>columnstore</a:t>
            </a:r>
            <a:r>
              <a:rPr lang="en-US" sz="3200" dirty="0"/>
              <a:t> indexes read-only.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This finally unleashed the indexes for use in OLTP.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add a Columnstore index to in-memory tables for “real-time analytics” on rapidly-inserted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SQL Server 2016 SP1, Columnstore indexes are available </a:t>
            </a:r>
            <a:r>
              <a:rPr lang="en-US" sz="3200" b="1" dirty="0"/>
              <a:t>below Enterprise edition </a:t>
            </a:r>
            <a:r>
              <a:rPr lang="en-US" sz="3200" dirty="0"/>
              <a:t>(with memory limits)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you can now filter the Columnstore index just like a nonclustered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Mode Execution now supported in some </a:t>
            </a:r>
            <a:r>
              <a:rPr lang="en-US" sz="3200" dirty="0" err="1"/>
              <a:t>rowstore</a:t>
            </a:r>
            <a:r>
              <a:rPr lang="en-US" sz="3200" dirty="0"/>
              <a:t> index operations in SQL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	Also new in SQL 2019: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COLUMNSTORE_ARCHIVE compression level for even more space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internals for memory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performance of bulk loading to </a:t>
            </a:r>
            <a:r>
              <a:rPr lang="en-US" sz="3200" dirty="0" err="1"/>
              <a:t>columnstore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99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Azure SSIS Lift-and-Shift with Azure 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minimal/no code changes, run SSIS packages in Azure Integrated Runtime (IR) instead of a SQL instance.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info: </a:t>
            </a:r>
            <a:r>
              <a:rPr lang="en-US" dirty="0">
                <a:hlinkClick r:id="rId2"/>
              </a:rPr>
              <a:t>https://docs.microsoft.com/en-us/azure/data-factory/tutorial-deploy-ssis-packages-azure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B3BEA-427F-451C-A605-E0C341468C30}"/>
              </a:ext>
            </a:extLst>
          </p:cNvPr>
          <p:cNvSpPr/>
          <p:nvPr/>
        </p:nvSpPr>
        <p:spPr>
          <a:xfrm>
            <a:off x="110985" y="3528894"/>
            <a:ext cx="10979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Side note: Data Factory v1 was just really terrible, replaced by v2 (better), but you can do cloud-run SSIS with the Integration Runtime as well.</a:t>
            </a:r>
          </a:p>
        </p:txBody>
      </p:sp>
    </p:spTree>
    <p:extLst>
      <p:ext uri="{BB962C8B-B14F-4D97-AF65-F5344CB8AC3E}">
        <p14:creationId xmlns:p14="http://schemas.microsoft.com/office/powerpoint/2010/main" val="27861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TempDB</a:t>
            </a:r>
            <a:r>
              <a:rPr lang="en-US" sz="3600" dirty="0"/>
              <a:t> (SQL 2017)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 Server Memory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MAXDOP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intelligently defaulted in the SQL Setup, allowing for smarter “Just Click Next” installs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7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91209"/>
            <a:ext cx="6818325" cy="5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995454"/>
            <a:ext cx="6818325" cy="51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2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1007119"/>
            <a:ext cx="6818325" cy="5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Feature/Edition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Transparent Data Encryption (TDE) is now supported in standard edition in SQL 2019!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 well as the Extensible Key Management feature that allows 3</a:t>
            </a:r>
            <a:r>
              <a:rPr lang="en-US" sz="3600" baseline="30000" dirty="0"/>
              <a:t>rd</a:t>
            </a:r>
            <a:r>
              <a:rPr lang="en-US" sz="3600" dirty="0"/>
              <a:t> party (Hardware Security Module) HSM vendors including the Azure Key Vault (AKV)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hardware caps/limits are the same since SQL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07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0528-8883-4F14-B4BA-F286DB4AD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8A63-4268-4E7D-87FC-4C9C3961F7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version of the presentation is for IT decision makers, management, C-level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part of a larger presentation on all the new things in SQL 2019, including: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syntax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maintenance feature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machine learning features, and more</a:t>
            </a:r>
          </a:p>
        </p:txBody>
      </p:sp>
    </p:spTree>
    <p:extLst>
      <p:ext uri="{BB962C8B-B14F-4D97-AF65-F5344CB8AC3E}">
        <p14:creationId xmlns:p14="http://schemas.microsoft.com/office/powerpoint/2010/main" val="241060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New in SQL Server 2019, Always On Availability Groups</a:t>
            </a:r>
            <a:r>
              <a:rPr lang="en-US" sz="3200" dirty="0"/>
              <a:t> have been enhanced to include automatic redirection of connections to the primary based on read/write intent.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Feature: “Automatic read write connection re-routing”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Further closes the cap created upon failover, read/write connections to secondary are automatically sent to primary.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Connect to any replica, get sent to Primary. Cool!</a:t>
            </a:r>
          </a:p>
        </p:txBody>
      </p:sp>
    </p:spTree>
    <p:extLst>
      <p:ext uri="{BB962C8B-B14F-4D97-AF65-F5344CB8AC3E}">
        <p14:creationId xmlns:p14="http://schemas.microsoft.com/office/powerpoint/2010/main" val="217446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2019: Up to 5 synchronous replicas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Software Assurance –Azure VM SQL licensing in your Availability groups are now FREE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Availability Groups now supported in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supported in SQL for Windows on Docker (yet)</a:t>
            </a:r>
          </a:p>
        </p:txBody>
      </p:sp>
    </p:spTree>
    <p:extLst>
      <p:ext uri="{BB962C8B-B14F-4D97-AF65-F5344CB8AC3E}">
        <p14:creationId xmlns:p14="http://schemas.microsoft.com/office/powerpoint/2010/main" val="2340861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Hybrid Buffer Pool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can take advantage of Persistent Memory Devices (PMEM) (non-volatile RAM).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Example: Intel </a:t>
            </a:r>
            <a:r>
              <a:rPr lang="en-US" sz="2800" dirty="0" err="1"/>
              <a:t>Optane</a:t>
            </a:r>
            <a:r>
              <a:rPr lang="en-US" sz="2800" dirty="0"/>
              <a:t> DC persistent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used by Win Server 2019 with Storage Spaces Direct.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Moves clean buffer pool pages out of RAM and onto PMEM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Dirty pages still stored in DRAM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disabled at the database level, allowing only the most performance critical databases to take advantage.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both Windows and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and Standard edition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27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Management inside Configuration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15D7C-61A7-491C-B26F-D8FD811F2766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 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B9626B2-60F3-411F-8FA8-E07D7A6A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06" y="2072879"/>
            <a:ext cx="3887950" cy="43728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3EC61-35A5-4504-82CA-AD3ED9E6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52" y="2072879"/>
            <a:ext cx="5368376" cy="4426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B0906-367B-4455-9586-389F91BB3A17}"/>
              </a:ext>
            </a:extLst>
          </p:cNvPr>
          <p:cNvSpPr/>
          <p:nvPr/>
        </p:nvSpPr>
        <p:spPr>
          <a:xfrm>
            <a:off x="277840" y="1180327"/>
            <a:ext cx="1021183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New in SQL Server 2019: Manage and monitor SSL/TLS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Deploy certs to instances in a AG or FCI easily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3114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Store UTF-8 data in char/varchar, somewhat replacing </a:t>
            </a: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UTF-8 is the most popular character encoding set for XML, HTML, and the World Wide Web.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90%+ of the web is encoded UTF-8, all languages have </a:t>
            </a:r>
            <a:r>
              <a:rPr lang="en-US" sz="2800" i="1" dirty="0"/>
              <a:t>most</a:t>
            </a:r>
            <a:r>
              <a:rPr lang="en-US" sz="2800" dirty="0"/>
              <a:t> of their characters represented in a single data page of UTF-8.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r>
              <a:rPr lang="en-US" sz="3200" dirty="0"/>
              <a:t> are UTF-16: better coverage, more space.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Choosing a UTF-8 collation allows for a wider variety of character values inside the char/varchar data types, at half of the storage compared to UTF-16.</a:t>
            </a:r>
          </a:p>
        </p:txBody>
      </p:sp>
    </p:spTree>
    <p:extLst>
      <p:ext uri="{BB962C8B-B14F-4D97-AF65-F5344CB8AC3E}">
        <p14:creationId xmlns:p14="http://schemas.microsoft.com/office/powerpoint/2010/main" val="127711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String data is encoded UTF-8 when using a collation with UTF-8 suffix: LATIN1_GENERAL_100_CI_AS_SC_UTF8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Set at the instance-level or database-level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For mostly Latin characters, should be more efficient than UTF-16 (</a:t>
            </a:r>
            <a:r>
              <a:rPr lang="en-US" sz="2800" dirty="0" err="1"/>
              <a:t>nchar</a:t>
            </a:r>
            <a:r>
              <a:rPr lang="en-US" sz="2800" dirty="0"/>
              <a:t>/</a:t>
            </a:r>
            <a:r>
              <a:rPr lang="en-US" sz="2800" dirty="0" err="1"/>
              <a:t>nvarchar</a:t>
            </a:r>
            <a:r>
              <a:rPr lang="en-US" sz="2800" dirty="0"/>
              <a:t>), reducing storage by 50%.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need to store characters outside of UTF-8, consider </a:t>
            </a:r>
            <a:r>
              <a:rPr lang="en-US" sz="2800" dirty="0" err="1"/>
              <a:t>nvarchar</a:t>
            </a:r>
            <a:r>
              <a:rPr lang="en-US" sz="2800" dirty="0"/>
              <a:t> no longer useful!</a:t>
            </a:r>
            <a:br>
              <a:rPr lang="en-US" sz="2800" dirty="0"/>
            </a:b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Supported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1202839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Major </a:t>
            </a:r>
            <a:r>
              <a:rPr lang="en-US" b="1" dirty="0" err="1"/>
              <a:t>TempDB</a:t>
            </a:r>
            <a:r>
              <a:rPr lang="en-US" b="1" dirty="0"/>
              <a:t>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“Memory-optimized </a:t>
            </a:r>
            <a:r>
              <a:rPr lang="en-US" sz="3600" dirty="0" err="1"/>
              <a:t>tempdb</a:t>
            </a:r>
            <a:r>
              <a:rPr lang="en-US" sz="3600" dirty="0"/>
              <a:t> metadata” improves writes to </a:t>
            </a:r>
            <a:r>
              <a:rPr lang="en-US" sz="3600" dirty="0" err="1"/>
              <a:t>TempDB</a:t>
            </a:r>
            <a:r>
              <a:rPr lang="en-US" sz="3600" dirty="0"/>
              <a:t> as internals are rapidly written.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Eliminates lock/latch waits observed in </a:t>
            </a:r>
            <a:r>
              <a:rPr lang="en-US" sz="3600" dirty="0" err="1"/>
              <a:t>databaseid</a:t>
            </a:r>
            <a:r>
              <a:rPr lang="en-US" sz="3600" dirty="0"/>
              <a:t> =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Typically a problem in workloads with large numbers of concurrent users and/or excessive </a:t>
            </a:r>
            <a:r>
              <a:rPr lang="en-US" sz="3600" dirty="0" err="1"/>
              <a:t>TempDB</a:t>
            </a:r>
            <a:r>
              <a:rPr lang="en-US" sz="3600" dirty="0"/>
              <a:t> 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only feature for now.</a:t>
            </a:r>
          </a:p>
        </p:txBody>
      </p:sp>
    </p:spTree>
    <p:extLst>
      <p:ext uri="{BB962C8B-B14F-4D97-AF65-F5344CB8AC3E}">
        <p14:creationId xmlns:p14="http://schemas.microsoft.com/office/powerpoint/2010/main" val="387240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OPTIMIZE_FOR_SEQUENTIAL_KEY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54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APPROX_COUNT_DISTINCT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Reduces the amount of reads in very large table scans. Could save a lot of reads in millions+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Useful in mass estimation of distinct values, but not exact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Important in determining the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have millions+ rows, won't be much of a help, and can in fact take slightly MORE reads to return less accurate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lvl="1"/>
            <a:r>
              <a:rPr lang="en-US" sz="2400" dirty="0"/>
              <a:t>SELECT </a:t>
            </a:r>
            <a:r>
              <a:rPr lang="en-US" sz="2400" b="1" dirty="0"/>
              <a:t>APPROX_COUNT_DISTINCT</a:t>
            </a:r>
            <a:r>
              <a:rPr lang="en-US" sz="2400" dirty="0"/>
              <a:t>(id) from table</a:t>
            </a:r>
            <a:br>
              <a:rPr lang="en-US" sz="4400" dirty="0"/>
            </a:br>
            <a:r>
              <a:rPr lang="en-US" sz="2400" dirty="0"/>
              <a:t>--vs </a:t>
            </a:r>
            <a:br>
              <a:rPr lang="en-US" sz="4400" dirty="0"/>
            </a:br>
            <a:r>
              <a:rPr lang="en-US" sz="2400" dirty="0"/>
              <a:t>SELECT </a:t>
            </a:r>
            <a:r>
              <a:rPr lang="en-US" sz="2400" b="1" dirty="0"/>
              <a:t>COUNT(DISTINCT </a:t>
            </a:r>
            <a:r>
              <a:rPr lang="en-US" sz="2400" dirty="0"/>
              <a:t>id) from table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7407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rollback of long-running transactions or </a:t>
            </a:r>
            <a:r>
              <a:rPr lang="en-US" sz="3600" dirty="0" err="1"/>
              <a:t>maint</a:t>
            </a:r>
            <a:r>
              <a:rPr lang="en-US" sz="3600" dirty="0"/>
              <a:t> operations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recovery for databases at startup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Can truncate the transaction log around long running transactions, reducing log file size.</a:t>
            </a:r>
          </a:p>
          <a:p>
            <a:br>
              <a:rPr lang="en-US" sz="3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Favorite New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941297"/>
            <a:ext cx="10949469" cy="5539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br>
              <a:rPr lang="en-US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br>
              <a:rPr lang="en-US" sz="2000" i="1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So many uses, </a:t>
            </a:r>
            <a:b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so much easier. With automatic seeding, AG's are close to point-and-click.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Linux support.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I wonder if Ola's updated his scripts yet to take this into consideration?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</a:p>
          <a:p>
            <a:endParaRPr lang="en-US" sz="20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575" y="49468"/>
            <a:ext cx="2657808" cy="2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Works via a persistent Version Store stored directly in the User database, may increase .</a:t>
            </a:r>
            <a:r>
              <a:rPr lang="en-US" sz="3600" dirty="0" err="1"/>
              <a:t>mdf</a:t>
            </a:r>
            <a:r>
              <a:rPr lang="en-US" sz="3600" dirty="0"/>
              <a:t> size by 10%+.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enabled by default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ALTER  DATABASE whatever SET ACCELERATED_DATABASE_RECOVERY = ON;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Otherwise, it is downright magical.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Enterprise AND Standard edition.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17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109-75B3-458F-BFE0-3627EDC70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Intelligent Query Processing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A6ED-FEFE-4F61-BFA8-7F2E05C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6" y="963612"/>
            <a:ext cx="7124623" cy="48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72DD8-6D79-4B3E-9C3B-2FD3D466B043}"/>
              </a:ext>
            </a:extLst>
          </p:cNvPr>
          <p:cNvSpPr/>
          <p:nvPr/>
        </p:nvSpPr>
        <p:spPr>
          <a:xfrm>
            <a:off x="5401588" y="5807950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https://cloudblogs.microsoft.com/sqlserver/2018/09/26/sql-server-2019-celebrating-25-years-of-sql-server-database-engine-and-the-path-forward/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05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Automatic 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Batch mode operators work more efficiently for large </a:t>
            </a:r>
            <a:r>
              <a:rPr lang="en-US" sz="3600" dirty="0" err="1"/>
              <a:t>rowcounts</a:t>
            </a:r>
            <a:r>
              <a:rPr lang="en-US" sz="3600" dirty="0"/>
              <a:t>, a major scalability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Prior to </a:t>
            </a:r>
            <a:r>
              <a:rPr lang="en-US" sz="3600" dirty="0" err="1"/>
              <a:t>compat</a:t>
            </a:r>
            <a:r>
              <a:rPr lang="en-US" sz="3600" dirty="0"/>
              <a:t> 150, only possible on </a:t>
            </a:r>
            <a:r>
              <a:rPr lang="en-US" sz="3600" dirty="0" err="1"/>
              <a:t>columnstores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</a:t>
            </a:r>
            <a:r>
              <a:rPr lang="en-US" sz="3600" dirty="0" err="1"/>
              <a:t>compat</a:t>
            </a:r>
            <a:r>
              <a:rPr lang="en-US" sz="3600" dirty="0"/>
              <a:t> 150, batch mode is another tool for the query optimizer for use on heaps and B-tree indexes.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12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Automatic 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New </a:t>
            </a:r>
            <a:r>
              <a:rPr lang="en-US" sz="3200" b="1" dirty="0"/>
              <a:t>BATCH_MODE_ON_ROWSTORE</a:t>
            </a:r>
            <a:r>
              <a:rPr lang="en-US" sz="3200" dirty="0"/>
              <a:t> database scoped configuration is on by default.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“This batch mode scan can evaluate batch mode bitmap filters. You might also see other batch mode operators in the plan. Examples are hash joins, hash-based aggregates, sorts, window aggregates, filters, concatenation, and compute scalar operators.”</a:t>
            </a:r>
          </a:p>
          <a:p>
            <a:r>
              <a:rPr lang="en-US" sz="1200" dirty="0">
                <a:hlinkClick r:id="rId2"/>
              </a:rPr>
              <a:t>	https://docs.microsoft.com/en-us/sql/relational-databases/performance/intelligent-query-processing?view=sql-server-ver15#batch-mode-on-rowstore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730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Automatic Performance Boost: Memory Grant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Already had Memory Grant Feedback for batch mode.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Now supported for row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efficient memory estimation and handling in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Prevents spill to disk when memory is initially underestimated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edition feature only in SQL 2019 for both row and batch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4866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Automatic Performance Boost: </a:t>
            </a:r>
            <a:r>
              <a:rPr lang="en-US" sz="4000" b="1" dirty="0"/>
              <a:t>Scalar UDF in-lining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Developers now off the hook for some bad habits.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Will immediately, dramatically improve performance </a:t>
            </a:r>
            <a:r>
              <a:rPr lang="en-US" sz="3600" dirty="0"/>
              <a:t>where Scalar UDF’s are abused. Doesn’t help TVF’s.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UDF's in the SELECT or ON part of queries from exploding query cost with RBAR.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with Compatibility Level 150 (SQL 2019), in all editions.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Interleaved Execution (SQL 2017) can help with TVF’s.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3567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Automatic Performance Boost: Table variable deferred compilation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https://blogs.msdn.microsoft.com/sqlserverstorageengine/2018/07/16/public-preview-of-table-variable-deferred-compilation-in-azure-sql-database/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9846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More Specific string truncation error messages </a:t>
            </a:r>
          </a:p>
        </p:txBody>
      </p:sp>
    </p:spTree>
    <p:extLst>
      <p:ext uri="{BB962C8B-B14F-4D97-AF65-F5344CB8AC3E}">
        <p14:creationId xmlns:p14="http://schemas.microsoft.com/office/powerpoint/2010/main" val="1313392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New Data Classification Schema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Before SQL 2019, Data Classification feature used database extended properties to store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Now, a dedicated schema for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Designed to aid auditing, GDPR, and compliance.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2918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SQL Assessment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programmatic interface for Health Checks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access with .NET, PowerShell,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Part of the new SMO, actually delivered with the latest editions of SSMS.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</a:p>
        </p:txBody>
      </p:sp>
    </p:spTree>
    <p:extLst>
      <p:ext uri="{BB962C8B-B14F-4D97-AF65-F5344CB8AC3E}">
        <p14:creationId xmlns:p14="http://schemas.microsoft.com/office/powerpoint/2010/main" val="91975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Autofit/>
          </a:bodyPr>
          <a:lstStyle/>
          <a:p>
            <a:r>
              <a:rPr lang="en-US" sz="3600" dirty="0"/>
              <a:t>SQL 2005 RTM- Nov 7 2005</a:t>
            </a:r>
          </a:p>
          <a:p>
            <a:r>
              <a:rPr lang="en-US" sz="3600" dirty="0"/>
              <a:t>SQL 2008 RTM- Aug 7 2008 – 33 months later </a:t>
            </a:r>
          </a:p>
          <a:p>
            <a:r>
              <a:rPr lang="en-US" sz="3600" dirty="0"/>
              <a:t>SQL 2008R2 RTM- April 21 2010 – 20 months later</a:t>
            </a:r>
          </a:p>
          <a:p>
            <a:r>
              <a:rPr lang="en-US" sz="3600" dirty="0"/>
              <a:t>SQL 2012 RTM- March 6 2012 – 23 months later</a:t>
            </a:r>
          </a:p>
          <a:p>
            <a:r>
              <a:rPr lang="en-US" sz="3600" dirty="0"/>
              <a:t>SQL 2014 RTM- April 1 2014 – 25 months later</a:t>
            </a:r>
          </a:p>
          <a:p>
            <a:r>
              <a:rPr lang="en-US" sz="3600" dirty="0"/>
              <a:t>SQL 2016 RTM- June 1 2016 – 26 months later</a:t>
            </a:r>
          </a:p>
          <a:p>
            <a:r>
              <a:rPr lang="en-US" sz="3600" dirty="0"/>
              <a:t>SQL 2017 RTM- Oct 2 2017 – 16 months later</a:t>
            </a:r>
          </a:p>
          <a:p>
            <a:r>
              <a:rPr lang="en-US" sz="3600" b="1" dirty="0"/>
              <a:t>SQL 2019 RTM- Nov 4 2019 – 25 months later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50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51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520311" cy="7200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402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402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14077" y="643430"/>
            <a:ext cx="5221174" cy="43506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5251" y="2376063"/>
            <a:ext cx="5671160" cy="3460594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83650" y="5400146"/>
            <a:ext cx="5335563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 dirty="0">
                <a:hlinkClick r:id="rId3"/>
              </a:rPr>
              <a:t>https://www.thewallsproject.org/programs/futures_fund/</a:t>
            </a:r>
            <a:endParaRPr lang="en-US" sz="170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633841" y="643517"/>
            <a:ext cx="5526549" cy="16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562755" y="643474"/>
            <a:ext cx="2808076" cy="16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1" y="1800048"/>
            <a:ext cx="3580871" cy="437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328232" y="576016"/>
            <a:ext cx="5760156" cy="5502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4017">
              <a:defRPr/>
            </a:pPr>
            <a:r>
              <a:rPr lang="en-US" sz="3402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Dec 2019</a:t>
            </a: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44" y="72001"/>
            <a:ext cx="3600097" cy="4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98" y="3659262"/>
            <a:ext cx="10368280" cy="2604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78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236" b="1" dirty="0">
                <a:hlinkClick r:id="rId2"/>
              </a:rPr>
              <a:t>SQLTact.com</a:t>
            </a:r>
            <a:endParaRPr lang="en-US" sz="6236" b="1" dirty="0"/>
          </a:p>
          <a:p>
            <a:endParaRPr lang="en-US" sz="4536" dirty="0"/>
          </a:p>
          <a:p>
            <a:endParaRPr lang="en-US" sz="4536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4398" y="828895"/>
            <a:ext cx="8561940" cy="2830366"/>
          </a:xfrm>
          <a:prstGeom prst="rect">
            <a:avLst/>
          </a:prstGeom>
        </p:spPr>
        <p:txBody>
          <a:bodyPr vert="horz" lIns="86400" tIns="43200" rIns="86400" bIns="432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SQL Manager at Sparkhound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lang="en-US" sz="3024" dirty="0" err="1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defTabSz="914389">
              <a:buNone/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3" y="720057"/>
            <a:ext cx="1872051" cy="18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1188931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Starting with SQL 2017, no more service packs, CU’s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Stated goal of one CU per month at least for one year.</a:t>
            </a:r>
          </a:p>
          <a:p>
            <a:pPr marL="889208" lvl="1" indent="-457200"/>
            <a:r>
              <a:rPr lang="en-US" sz="3222" dirty="0"/>
              <a:t>Within 12 months, 12 CU’s for SQL 2017.</a:t>
            </a:r>
          </a:p>
          <a:p>
            <a:pPr marL="889208" lvl="1" indent="-457200"/>
            <a:r>
              <a:rPr lang="en-US" sz="3222" dirty="0"/>
              <a:t>17 CU’s in first 24 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public preview of SQL 2019 was only 11 months after SQL 2017 RTM</a:t>
            </a:r>
          </a:p>
        </p:txBody>
      </p:sp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is ready to Upgrade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174567" y="1271588"/>
            <a:ext cx="10573789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Thanks for compatibility levels inside each database, the only valid reasons to delay a SQL Server upgrade these days are vendor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are additive – rarely code breaking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to execution plans in SQL 2014 were 90/10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Easier to upgrade past SQL 2014 from &lt;2014 because of the Query Store introduced in SQL 2016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5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Tools to Assist with Upgrades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Migration Assistant (DMA) </a:t>
            </a:r>
            <a:r>
              <a:rPr lang="en-US" sz="3600" dirty="0"/>
              <a:t>– can perform migration to Azure SQL DB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Experimentation Assistant (DEA) </a:t>
            </a:r>
            <a:r>
              <a:rPr lang="en-US" sz="3600" dirty="0"/>
              <a:t>– AB testing for performance on two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Query Tuning Assistant (QTA) </a:t>
            </a:r>
            <a:r>
              <a:rPr lang="en-US" sz="3600" dirty="0"/>
              <a:t>– AB testing for performance on two </a:t>
            </a:r>
            <a:r>
              <a:rPr lang="en-US" sz="3600" dirty="0" err="1"/>
              <a:t>compat</a:t>
            </a:r>
            <a:r>
              <a:rPr lang="en-US" sz="3600" dirty="0"/>
              <a:t> levels, same hardware</a:t>
            </a:r>
          </a:p>
          <a:p>
            <a:pPr marL="889208" lvl="1" indent="-457200"/>
            <a:r>
              <a:rPr lang="en-US" sz="3222" dirty="0"/>
              <a:t>Will help with the 2014 Cardinality Estimator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Version Upgrade Timeline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2008/R2 are past end of life!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 longer supported unless you: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Pay lots of money to Microsoft. Srsly. 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Migrate your SQL 2008/R2 SQL Server to an Azure VM. Considerably less money.</a:t>
            </a:r>
          </a:p>
          <a:p>
            <a:r>
              <a:rPr lang="en-US" sz="3600" dirty="0"/>
              <a:t>  SQL Server 2012 SP4 End of Support is July 12 2022.</a:t>
            </a:r>
          </a:p>
          <a:p>
            <a:r>
              <a:rPr lang="en-US" sz="3600" dirty="0"/>
              <a:t>  SQL Server 2012 &lt;SP4 no longer supported!</a:t>
            </a:r>
          </a:p>
          <a:p>
            <a:r>
              <a:rPr lang="en-US" sz="3600" dirty="0"/>
              <a:t>  SQL Server 2014 SP3 End of Support is July 9 2024.</a:t>
            </a:r>
          </a:p>
        </p:txBody>
      </p:sp>
    </p:spTree>
    <p:extLst>
      <p:ext uri="{BB962C8B-B14F-4D97-AF65-F5344CB8AC3E}">
        <p14:creationId xmlns:p14="http://schemas.microsoft.com/office/powerpoint/2010/main" val="408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3515</TotalTime>
  <Words>2470</Words>
  <Application>Microsoft Office PowerPoint</Application>
  <PresentationFormat>Custom</PresentationFormat>
  <Paragraphs>321</Paragraphs>
  <Slides>55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Courier New</vt:lpstr>
      <vt:lpstr>Geogrotesque</vt:lpstr>
      <vt:lpstr>Geogrotesque Medium</vt:lpstr>
      <vt:lpstr>Geogrotesque Regular</vt:lpstr>
      <vt:lpstr>Geogrotesque SemiBold</vt:lpstr>
      <vt:lpstr>Helvetica Neue</vt:lpstr>
      <vt:lpstr>Lucida Grande</vt:lpstr>
      <vt:lpstr>Raleway</vt:lpstr>
      <vt:lpstr>Roboto</vt:lpstr>
      <vt:lpstr>Symbol</vt:lpstr>
      <vt:lpstr>Wingdings</vt:lpstr>
      <vt:lpstr>1_Office Theme</vt:lpstr>
      <vt:lpstr>SQLSaturday Powerpoint - New</vt:lpstr>
      <vt:lpstr>PowerPoint Presentation</vt:lpstr>
      <vt:lpstr>PowerPoint Presentation</vt:lpstr>
      <vt:lpstr>Audience</vt:lpstr>
      <vt:lpstr>Favorite New Features</vt:lpstr>
      <vt:lpstr>SQL Server Version Velocity  </vt:lpstr>
      <vt:lpstr>SQL Server Version Velocity</vt:lpstr>
      <vt:lpstr>SQL Server is ready to Upgrade</vt:lpstr>
      <vt:lpstr>Tools to Assist with Upgrades</vt:lpstr>
      <vt:lpstr>SQL Version Upgrade Timeline</vt:lpstr>
      <vt:lpstr>Summary of Changes in SQL 2019</vt:lpstr>
      <vt:lpstr>IT Leadership: Need to Know Changes</vt:lpstr>
      <vt:lpstr>No Longer Just Windows</vt:lpstr>
      <vt:lpstr>No Longer Just Windows</vt:lpstr>
      <vt:lpstr>SQL Server on Linux</vt:lpstr>
      <vt:lpstr>SQL on Linux</vt:lpstr>
      <vt:lpstr>Big Data Clusters: SQL Server, Spark, and HDFS in Kubernetes</vt:lpstr>
      <vt:lpstr>PolyBase Query Service For External Data </vt:lpstr>
      <vt:lpstr>PolyBase Query Service For External Data </vt:lpstr>
      <vt:lpstr>Machine Learning Services</vt:lpstr>
      <vt:lpstr>Graph Tables</vt:lpstr>
      <vt:lpstr>State of the Columnstore</vt:lpstr>
      <vt:lpstr>State of the Columnstore</vt:lpstr>
      <vt:lpstr>State of the Columnstore</vt:lpstr>
      <vt:lpstr>Azure SSIS Lift-and-Shift with Azure IR</vt:lpstr>
      <vt:lpstr>New Installer Smart Defaults</vt:lpstr>
      <vt:lpstr>New Installer Smart Defaults</vt:lpstr>
      <vt:lpstr>New Installer Smart Defaults</vt:lpstr>
      <vt:lpstr>New Installer Smart Defaults</vt:lpstr>
      <vt:lpstr>Feature/Edition improvements</vt:lpstr>
      <vt:lpstr>Availability Groups</vt:lpstr>
      <vt:lpstr>Availability Groups</vt:lpstr>
      <vt:lpstr>Hybrid Buffer Pool</vt:lpstr>
      <vt:lpstr>Certificate Management inside Configuration Manager</vt:lpstr>
      <vt:lpstr>UTF-8</vt:lpstr>
      <vt:lpstr>UTF-8</vt:lpstr>
      <vt:lpstr>Major TempDB improvements</vt:lpstr>
      <vt:lpstr>New TSQL Syntax in SQL 2019</vt:lpstr>
      <vt:lpstr>New TSQL Syntax in SQL 2019</vt:lpstr>
      <vt:lpstr>Accelerated Database Recovery</vt:lpstr>
      <vt:lpstr>Accelerated Database Recovery</vt:lpstr>
      <vt:lpstr>New Intelligent Query Processing features</vt:lpstr>
      <vt:lpstr>Automatic Performance Boost: Batch mode on rowstore</vt:lpstr>
      <vt:lpstr>Automatic Performance Boost: Batch mode on rowstore</vt:lpstr>
      <vt:lpstr>Automatic Performance Boost: Memory Grant Feedback</vt:lpstr>
      <vt:lpstr>Automatic Performance Boost: Scalar UDF in-lining</vt:lpstr>
      <vt:lpstr>Automatic Performance Boost: Table variable deferred compilation</vt:lpstr>
      <vt:lpstr>More Specific string truncation error messages </vt:lpstr>
      <vt:lpstr>New Data Classification Schema</vt:lpstr>
      <vt:lpstr>SQL Assessment API</vt:lpstr>
      <vt:lpstr>PowerPoint Presentation</vt:lpstr>
      <vt:lpstr>PowerPoint Presentation</vt:lpstr>
      <vt:lpstr>PowerPoint Presentation</vt:lpstr>
      <vt:lpstr>Support your Local STEM Initiatives</vt:lpstr>
      <vt:lpstr>SQL Server 2017 Inside Out</vt:lpstr>
      <vt:lpstr>Bio and contact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126</cp:revision>
  <dcterms:created xsi:type="dcterms:W3CDTF">2011-08-19T20:30:49Z</dcterms:created>
  <dcterms:modified xsi:type="dcterms:W3CDTF">2019-11-13T16:55:20Z</dcterms:modified>
</cp:coreProperties>
</file>